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5E7E-E6B3-4EB9-B0E4-7703B8E180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D2B7-D271-4978-A37B-44F1174189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/>
          <a:p>
            <a:r>
              <a:rPr lang="en-US" dirty="0" smtClean="0"/>
              <a:t>Communication in Bees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Arnab Ganguli</a:t>
            </a:r>
          </a:p>
          <a:p>
            <a:r>
              <a:rPr lang="en-US" sz="2400" dirty="0" smtClean="0"/>
              <a:t>Assistant Professor and Head</a:t>
            </a:r>
          </a:p>
          <a:p>
            <a:r>
              <a:rPr lang="en-US" sz="2400" dirty="0" smtClean="0"/>
              <a:t>PG Department of Zoology</a:t>
            </a:r>
          </a:p>
          <a:p>
            <a:r>
              <a:rPr lang="en-US" sz="2400" dirty="0" smtClean="0"/>
              <a:t>B </a:t>
            </a:r>
            <a:r>
              <a:rPr lang="en-US" sz="2400" dirty="0" err="1" smtClean="0"/>
              <a:t>B</a:t>
            </a:r>
            <a:r>
              <a:rPr lang="en-US" sz="2400" dirty="0" smtClean="0"/>
              <a:t> College, </a:t>
            </a:r>
            <a:r>
              <a:rPr lang="en-US" sz="2400" dirty="0" err="1" smtClean="0"/>
              <a:t>Asansol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54" y="228599"/>
            <a:ext cx="7227246" cy="30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Bee Colony</a:t>
            </a:r>
            <a:endParaRPr lang="en-US" dirty="0"/>
          </a:p>
        </p:txBody>
      </p:sp>
      <p:sp>
        <p:nvSpPr>
          <p:cNvPr id="15362" name="AutoShape 2" descr="Image result for bee col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657" y="1557338"/>
            <a:ext cx="5977143" cy="46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Haplodiploidy</a:t>
            </a:r>
            <a:endParaRPr lang="en-US" dirty="0"/>
          </a:p>
        </p:txBody>
      </p:sp>
      <p:sp>
        <p:nvSpPr>
          <p:cNvPr id="16386" name="AutoShape 2" descr="Image result for bee colony haplodiploi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a Bee</a:t>
            </a:r>
            <a:endParaRPr lang="en-US" dirty="0"/>
          </a:p>
        </p:txBody>
      </p:sp>
      <p:sp>
        <p:nvSpPr>
          <p:cNvPr id="2050" name="AutoShape 2" descr="Two flowers, on the left is the visible view and the right is ultraviolet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71600" y="1219200"/>
            <a:ext cx="7315200" cy="5652195"/>
            <a:chOff x="1371600" y="1219200"/>
            <a:chExt cx="7315200" cy="5652195"/>
          </a:xfrm>
        </p:grpSpPr>
        <p:sp>
          <p:nvSpPr>
            <p:cNvPr id="4" name="Rectangle 3"/>
            <p:cNvSpPr/>
            <p:nvPr/>
          </p:nvSpPr>
          <p:spPr>
            <a:xfrm>
              <a:off x="1447800" y="1219200"/>
              <a:ext cx="6705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2400" b="1" dirty="0"/>
                <a:t>Honey bees use all of their senses to find the best flowers including: </a:t>
              </a:r>
              <a:r>
                <a:rPr lang="en-IN" sz="2400" b="1" dirty="0">
                  <a:solidFill>
                    <a:srgbClr val="FF0000"/>
                  </a:solidFill>
                </a:rPr>
                <a:t>smell</a:t>
              </a:r>
              <a:r>
                <a:rPr lang="en-IN" sz="2400" b="1" dirty="0"/>
                <a:t>, </a:t>
              </a:r>
              <a:r>
                <a:rPr lang="en-IN" sz="2400" b="1" dirty="0" err="1">
                  <a:solidFill>
                    <a:srgbClr val="FF0000"/>
                  </a:solidFill>
                </a:rPr>
                <a:t>color</a:t>
              </a:r>
              <a:r>
                <a:rPr lang="en-IN" sz="2400" b="1" dirty="0"/>
                <a:t>, </a:t>
              </a:r>
              <a:r>
                <a:rPr lang="en-IN" sz="2400" b="1" dirty="0">
                  <a:solidFill>
                    <a:srgbClr val="FF0000"/>
                  </a:solidFill>
                </a:rPr>
                <a:t>shape</a:t>
              </a:r>
              <a:r>
                <a:rPr lang="en-IN" sz="2400" b="1" dirty="0"/>
                <a:t>, </a:t>
              </a:r>
              <a:r>
                <a:rPr lang="en-IN" sz="2400" b="1" dirty="0">
                  <a:solidFill>
                    <a:srgbClr val="FF0000"/>
                  </a:solidFill>
                </a:rPr>
                <a:t>location</a:t>
              </a:r>
              <a:r>
                <a:rPr lang="en-IN" sz="2400" b="1" dirty="0"/>
                <a:t>, </a:t>
              </a:r>
              <a:r>
                <a:rPr lang="en-IN" sz="2400" b="1" dirty="0">
                  <a:solidFill>
                    <a:srgbClr val="FF0000"/>
                  </a:solidFill>
                </a:rPr>
                <a:t>petal textures</a:t>
              </a:r>
              <a:r>
                <a:rPr lang="en-IN" sz="2400" b="1" dirty="0"/>
                <a:t>, and </a:t>
              </a:r>
              <a:r>
                <a:rPr lang="en-IN" sz="2400" b="1" dirty="0">
                  <a:solidFill>
                    <a:srgbClr val="FF0000"/>
                  </a:solidFill>
                </a:rPr>
                <a:t>time of day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2438400"/>
              <a:ext cx="5143500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371600" y="5486400"/>
              <a:ext cx="7315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800" b="1" dirty="0">
                  <a:solidFill>
                    <a:srgbClr val="FF0000"/>
                  </a:solidFill>
                </a:rPr>
                <a:t>Bees see flowers differently than humans. They can see visible light and also ultraviolet (UV) light.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Image result for queen signal hypothesis b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9206" y="0"/>
            <a:ext cx="9024794" cy="6858000"/>
            <a:chOff x="119206" y="0"/>
            <a:chExt cx="9024794" cy="68580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385167" flipV="1">
              <a:off x="119206" y="2585231"/>
              <a:ext cx="2568512" cy="213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5" name="Picture 7" descr="Image result for queen bee pheromo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0"/>
              <a:ext cx="5943600" cy="6858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8600" y="0"/>
              <a:ext cx="283423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Pheromones</a:t>
              </a:r>
            </a:p>
            <a:p>
              <a:r>
                <a:rPr lang="en-US" sz="3200" b="1" dirty="0" smtClean="0"/>
                <a:t>are the first</a:t>
              </a:r>
            </a:p>
            <a:p>
              <a:r>
                <a:rPr lang="en-US" sz="3200" b="1" dirty="0" smtClean="0"/>
                <a:t>line of </a:t>
              </a:r>
            </a:p>
            <a:p>
              <a:r>
                <a:rPr lang="en-US" sz="3200" b="1" dirty="0" smtClean="0"/>
                <a:t>communication</a:t>
              </a:r>
              <a:endParaRPr 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575" y="-144463"/>
            <a:ext cx="8531225" cy="5626245"/>
            <a:chOff x="155575" y="-144463"/>
            <a:chExt cx="8531225" cy="5626245"/>
          </a:xfrm>
        </p:grpSpPr>
        <p:sp>
          <p:nvSpPr>
            <p:cNvPr id="18434" name="AutoShape 2" descr="Image result for queen bee pheromone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1295400"/>
              <a:ext cx="6907530" cy="4186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457200" y="210840"/>
              <a:ext cx="82296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The Queen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releases pheromones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baseline="0" dirty="0" smtClean="0">
                  <a:latin typeface="+mj-lt"/>
                  <a:ea typeface="+mj-ea"/>
                  <a:cs typeface="+mj-cs"/>
                </a:rPr>
                <a:t>which</a:t>
              </a:r>
              <a:r>
                <a:rPr lang="en-US" sz="3200" b="1" dirty="0" smtClean="0">
                  <a:latin typeface="+mj-lt"/>
                  <a:ea typeface="+mj-ea"/>
                  <a:cs typeface="+mj-cs"/>
                </a:rPr>
                <a:t> make the workers sterile</a:t>
              </a: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437" name="AutoShape 5" descr="Image result for queen signal hypothesis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210840"/>
            <a:ext cx="8229600" cy="5656560"/>
            <a:chOff x="457200" y="210840"/>
            <a:chExt cx="8229600" cy="5656560"/>
          </a:xfrm>
        </p:grpSpPr>
        <p:pic>
          <p:nvPicPr>
            <p:cNvPr id="19458" name="Picture 2" descr="http://biology-pages.info/R/RoundDanc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4267200"/>
              <a:ext cx="3015143" cy="1447800"/>
            </a:xfrm>
            <a:prstGeom prst="rect">
              <a:avLst/>
            </a:prstGeom>
            <a:noFill/>
          </p:spPr>
        </p:pic>
        <p:sp>
          <p:nvSpPr>
            <p:cNvPr id="2" name="Title 1"/>
            <p:cNvSpPr txBox="1">
              <a:spLocks/>
            </p:cNvSpPr>
            <p:nvPr/>
          </p:nvSpPr>
          <p:spPr>
            <a:xfrm>
              <a:off x="457200" y="210840"/>
              <a:ext cx="8229600" cy="85596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The Round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Dance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baseline="0" dirty="0" smtClean="0">
                  <a:latin typeface="+mj-lt"/>
                  <a:ea typeface="+mj-ea"/>
                  <a:cs typeface="+mj-cs"/>
                </a:rPr>
                <a:t>When </a:t>
              </a:r>
              <a:r>
                <a:rPr lang="en-US" sz="2400" b="1" dirty="0" smtClean="0">
                  <a:latin typeface="+mj-lt"/>
                  <a:ea typeface="+mj-ea"/>
                  <a:cs typeface="+mj-cs"/>
                </a:rPr>
                <a:t>food is less than 100 meters away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3" name="Picture 2" descr="round danc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95400"/>
              <a:ext cx="2438400" cy="2438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72000" y="1219200"/>
              <a:ext cx="3124200" cy="1472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b="1" dirty="0"/>
                <a:t>5–25% of the workers in the hive are scouts. Their job is to search for new sources of food for the other workers, the foragers, to harvest.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4165937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IN" sz="2000" b="1" dirty="0"/>
                <a:t>When food is within 50–75 meters of the hive, the scouts dance the "round dance" on the surface of the comb </a:t>
              </a:r>
              <a:endParaRPr lang="en-US" sz="20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4038600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210840"/>
            <a:ext cx="8229600" cy="6418560"/>
            <a:chOff x="457200" y="210840"/>
            <a:chExt cx="8229600" cy="641856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457200" y="210840"/>
              <a:ext cx="8229600" cy="85596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The Waggle 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baseline="0" dirty="0" smtClean="0">
                  <a:latin typeface="+mj-lt"/>
                  <a:ea typeface="+mj-ea"/>
                  <a:cs typeface="+mj-cs"/>
                </a:rPr>
                <a:t>When </a:t>
              </a:r>
              <a:r>
                <a:rPr lang="en-US" sz="2400" b="1" dirty="0" smtClean="0">
                  <a:latin typeface="+mj-lt"/>
                  <a:ea typeface="+mj-ea"/>
                  <a:cs typeface="+mj-cs"/>
                </a:rPr>
                <a:t>food is more than 100 meters away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0482" name="Picture 2" descr="Image result for round dance bee 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371600"/>
              <a:ext cx="7585110" cy="4371974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219200" y="5983069"/>
              <a:ext cx="723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b="1" dirty="0"/>
                <a:t>But when the food is farther than </a:t>
              </a:r>
              <a:r>
                <a:rPr lang="en-IN" b="1" dirty="0" smtClean="0"/>
                <a:t>100 </a:t>
              </a:r>
              <a:r>
                <a:rPr lang="en-IN" b="1" dirty="0"/>
                <a:t>meters from the hive, the scouts dance the "waggle dance"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Enjoy your/with your</a:t>
            </a:r>
          </a:p>
          <a:p>
            <a:r>
              <a:rPr lang="en-US" b="1" dirty="0" smtClean="0"/>
              <a:t>honey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Karl von Frisch won the  Nobel in 1973 for his work in Bee Communication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176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Communication in Bees</vt:lpstr>
      <vt:lpstr>The Bee Colony</vt:lpstr>
      <vt:lpstr>Haplodiploidy</vt:lpstr>
      <vt:lpstr>The World of a Bee</vt:lpstr>
      <vt:lpstr>Slide 5</vt:lpstr>
      <vt:lpstr>Slide 6</vt:lpstr>
      <vt:lpstr>Slide 7</vt:lpstr>
      <vt:lpstr>Slide 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Bees</dc:title>
  <dc:creator>Arnab Ganguli</dc:creator>
  <cp:lastModifiedBy>Arnab Ganguli</cp:lastModifiedBy>
  <cp:revision>31</cp:revision>
  <dcterms:created xsi:type="dcterms:W3CDTF">2019-01-20T11:19:50Z</dcterms:created>
  <dcterms:modified xsi:type="dcterms:W3CDTF">2019-01-20T12:19:55Z</dcterms:modified>
</cp:coreProperties>
</file>